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notesMaster" Target="notesMasters/notesMaster1.xml" /><Relationship Id="rId52" Type="http://schemas.openxmlformats.org/officeDocument/2006/relationships/viewProps" Target="viewProps.xml" /><Relationship Id="rId5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4" Type="http://schemas.openxmlformats.org/officeDocument/2006/relationships/tableStyles" Target="tableStyles.xml" /><Relationship Id="rId53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located macro plots within the center of each treatment block</a:t>
            </a:r>
          </a:p>
          <a:p>
            <a:pPr lvl="0" indent="0" marL="0">
              <a:buNone/>
            </a:pPr>
          </a:p>
          <a:p>
            <a:pPr lvl="0"/>
            <a:r>
              <a:rPr/>
              <a:t>0.4 ha square </a:t>
            </a:r>
            <a:r>
              <a:rPr b="1"/>
              <a:t>macro plot</a:t>
            </a:r>
          </a:p>
          <a:p>
            <a:pPr lvl="0" indent="0" marL="0">
              <a:buNone/>
            </a:pPr>
          </a:p>
          <a:p>
            <a:pPr lvl="1"/>
            <a:r>
              <a:rPr/>
              <a:t>Four 4-meter radius </a:t>
            </a:r>
            <a:r>
              <a:rPr b="1"/>
              <a:t>sprout density plots</a:t>
            </a:r>
            <a:r>
              <a:rPr/>
              <a:t>, near macro plot corners</a:t>
            </a:r>
          </a:p>
          <a:p>
            <a:pPr lvl="0" indent="0" marL="0">
              <a:buNone/>
            </a:pPr>
          </a:p>
          <a:p>
            <a:pPr lvl="2"/>
            <a:r>
              <a:rPr/>
              <a:t>Two 10-meter </a:t>
            </a:r>
            <a:r>
              <a:rPr b="1"/>
              <a:t>transects</a:t>
            </a:r>
            <a:r>
              <a:rPr/>
              <a:t>, terminating at the center of each sprout density plot (eight per macro plot)</a:t>
            </a:r>
          </a:p>
          <a:p>
            <a:pPr lvl="0" indent="0" marL="0">
              <a:buNone/>
            </a:pPr>
          </a:p>
          <a:p>
            <a:pPr lvl="3"/>
            <a:r>
              <a:rPr/>
              <a:t>Two 1-meter radius </a:t>
            </a:r>
            <a:r>
              <a:rPr b="1"/>
              <a:t>sampling cylinders</a:t>
            </a:r>
            <a:r>
              <a:rPr/>
              <a:t> along each transect (16 per macro plot)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redwood is growing faster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taller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slow down in growth rates is negligible across treatments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more variable than tanoak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37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9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1.jpg" /><Relationship Id="rId2" Type="http://schemas.openxmlformats.org/officeDocument/2006/relationships/image" Target="../media/image10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5.jpg" /><Relationship Id="rId2" Type="http://schemas.openxmlformats.org/officeDocument/2006/relationships/image" Target="../media/image14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1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.png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fisher-j.github.io/multi-age" TargetMode="Externa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2024-03-05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Implement experiment</a:t>
            </a:r>
          </a:p>
          <a:p>
            <a:pPr lvl="0" indent="-342900" marL="342900">
              <a:buAutoNum type="arabicPeriod"/>
            </a:pPr>
            <a:r>
              <a:rPr/>
              <a:t>Establish plots and transects</a:t>
            </a:r>
          </a:p>
          <a:p>
            <a:pPr lvl="0" indent="-342900" marL="342900">
              <a:buAutoNum type="arabicPeriod"/>
            </a:pPr>
            <a:r>
              <a:rPr/>
              <a:t>Sample fuels, sprout heights, and sprout densities</a:t>
            </a:r>
          </a:p>
          <a:p>
            <a:pPr lvl="0" indent="-342900" marL="342900">
              <a:buAutoNum type="arabicPeriod"/>
            </a:pPr>
            <a:r>
              <a:rPr/>
              <a:t>Model sprout heights, report densities, model fuels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2012 we harvested 16 one-hectare blocks using different harvest treatments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 b="1"/>
              <a:t>GS</a:t>
            </a:r>
            <a:r>
              <a:rPr/>
              <a:t>: Group selection</a:t>
            </a:r>
          </a:p>
          <a:p>
            <a:pPr lvl="0"/>
            <a:r>
              <a:rPr b="1"/>
              <a:t>LD</a:t>
            </a:r>
            <a:r>
              <a:rPr/>
              <a:t>: Low density dispersed</a:t>
            </a:r>
          </a:p>
          <a:p>
            <a:pPr lvl="0"/>
            <a:r>
              <a:rPr b="1"/>
              <a:t>HA</a:t>
            </a:r>
            <a:r>
              <a:rPr/>
              <a:t>: High density aggregated</a:t>
            </a:r>
          </a:p>
          <a:p>
            <a:pPr lvl="0"/>
            <a:r>
              <a:rPr b="1"/>
              <a:t>HD</a:t>
            </a:r>
            <a:r>
              <a:rPr/>
              <a:t>: High density dispersed</a:t>
            </a:r>
          </a:p>
          <a:p>
            <a:pPr lvl="0" indent="0" marL="0">
              <a:buNone/>
            </a:pPr>
            <a:r>
              <a:rPr/>
              <a:t>These four treatments were replicated across four sites.</a:t>
            </a:r>
          </a:p>
        </p:txBody>
      </p:sp>
      <p:pic>
        <p:nvPicPr>
          <p:cNvPr descr="committee-presentation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treatments are defined in terms of retained trees after harvest</a:t>
            </a:r>
          </a:p>
        </p:txBody>
      </p:sp>
      <p:pic>
        <p:nvPicPr>
          <p:cNvPr descr="../figures/treatmen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84300"/>
            <a:ext cx="8229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site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LD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HD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 experiment</a:t>
            </a:r>
          </a:p>
          <a:p>
            <a:pPr lvl="0" indent="-342900" marL="342900">
              <a:buAutoNum type="arabicPeriod"/>
            </a:pPr>
            <a:r>
              <a:rPr b="1"/>
              <a:t>Establish plots and transects</a:t>
            </a:r>
          </a:p>
          <a:p>
            <a:pPr lvl="0" indent="-342900" marL="342900">
              <a:buAutoNum type="arabicPeriod"/>
            </a:pPr>
            <a:r>
              <a:rPr/>
              <a:t>Sample fuels, sprout heights, and sprout densities</a:t>
            </a:r>
          </a:p>
          <a:p>
            <a:pPr lvl="0" indent="-342900" marL="342900">
              <a:buAutoNum type="arabicPeriod"/>
            </a:pPr>
            <a:r>
              <a:rPr/>
              <a:t>Model sprout heights, report densities, model fuels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plot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Macro plot (Outline)</a:t>
            </a:r>
          </a:p>
          <a:p>
            <a:pPr lvl="0"/>
            <a:r>
              <a:rPr/>
              <a:t>Regeneration plots (green circles)</a:t>
            </a:r>
          </a:p>
          <a:p>
            <a:pPr lvl="0"/>
            <a:r>
              <a:rPr/>
              <a:t>Fuel transects (orange lines)</a:t>
            </a:r>
          </a:p>
          <a:p>
            <a:pPr lvl="0"/>
            <a:r>
              <a:rPr/>
              <a:t>Fuel sampling cylinders (orange circles)</a:t>
            </a:r>
          </a:p>
        </p:txBody>
      </p:sp>
      <p:pic>
        <p:nvPicPr>
          <p:cNvPr descr="../figures/fuel_sampling_layou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6300" y="1193800"/>
            <a:ext cx="3962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Regeneration and Fuel Loads with Varying Overstory Retention in Redwood Stands 10 Years after Transformation to Multiaged Management</a:t>
            </a:r>
          </a:p>
          <a:p>
            <a:pPr lvl="0" indent="0" marL="0">
              <a:buNone/>
            </a:pPr>
            <a:r>
              <a:rPr/>
              <a:t>Thesis committee presentation by Judson Fisher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samp_cy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Sampling cylinders</a:t>
            </a:r>
          </a:p>
        </p:txBody>
      </p:sp>
      <p:pic>
        <p:nvPicPr>
          <p:cNvPr descr="../figures/transect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fuel transect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 experiment</a:t>
            </a:r>
          </a:p>
          <a:p>
            <a:pPr lvl="0" indent="-342900" marL="342900">
              <a:buAutoNum type="arabicPeriod"/>
            </a:pPr>
            <a:r>
              <a:rPr/>
              <a:t>Establish plots and transects</a:t>
            </a:r>
          </a:p>
          <a:p>
            <a:pPr lvl="0" indent="-342900" marL="342900">
              <a:buAutoNum type="arabicPeriod"/>
            </a:pPr>
            <a:r>
              <a:rPr b="1"/>
              <a:t>Sample sprout heights, regen. densities, and fuels</a:t>
            </a:r>
          </a:p>
          <a:p>
            <a:pPr lvl="0" indent="-342900" marL="342900">
              <a:buAutoNum type="arabicPeriod"/>
            </a:pPr>
            <a:r>
              <a:rPr/>
              <a:t>Model sprout heights, report densities, model fuels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</a:t>
            </a:r>
          </a:p>
        </p:txBody>
      </p:sp>
      <p:pic>
        <p:nvPicPr>
          <p:cNvPr descr="committee-presentation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970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25 each of tanoak and redwood sprout clumps were selected for measurement</a:t>
            </a:r>
          </a:p>
          <a:p>
            <a:pPr lvl="0"/>
            <a:r>
              <a:rPr/>
              <a:t>Tallest sprout in clump measured at years 1, 5, and 10</a:t>
            </a:r>
          </a:p>
        </p:txBody>
      </p:sp>
      <p:pic>
        <p:nvPicPr>
          <p:cNvPr descr="committee-presentation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32400" y="1193800"/>
            <a:ext cx="2882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Macro plot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measuring_sprouts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3835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Year 1</a:t>
            </a:r>
          </a:p>
        </p:txBody>
      </p:sp>
      <p:pic>
        <p:nvPicPr>
          <p:cNvPr descr="../figures/measuring_sprouts10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9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Year 10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 and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recorded diameter and species of all sprouts and seedlings taller than 1.4 m</a:t>
            </a:r>
          </a:p>
        </p:txBody>
      </p:sp>
      <p:pic>
        <p:nvPicPr>
          <p:cNvPr descr="committee-presentation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32400" y="1193800"/>
            <a:ext cx="2882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Regen. plots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Particles were tallied by size class</a:t>
            </a:r>
          </a:p>
          <a:p>
            <a:pPr lvl="0"/>
            <a:r>
              <a:rPr/>
              <a:t>Counts were converted to load (Mg/ha) using linear intersect theory and parameters from the literature</a:t>
            </a:r>
          </a:p>
        </p:txBody>
      </p:sp>
      <p:pic>
        <p:nvPicPr>
          <p:cNvPr descr="committee-presentation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32400" y="1193800"/>
            <a:ext cx="2882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Fuels transects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 classes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Size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Transect length (m)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&lt; 0.64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0.64 - 2.5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2.5 - 7.6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1,000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&gt;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Litter and duff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Litter and duff depth measured from a representative location within the sampling cylinder</a:t>
            </a:r>
          </a:p>
          <a:p>
            <a:pPr lvl="0"/>
            <a:r>
              <a:rPr/>
              <a:t>Depth-to-load equation taken from the literature</a:t>
            </a:r>
          </a:p>
        </p:txBody>
      </p:sp>
      <p:pic>
        <p:nvPicPr>
          <p:cNvPr descr="committee-presentation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32400" y="1193800"/>
            <a:ext cx="2882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Sampling cylinders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Wet and dry live vegetation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estimated percent cover and average height for standing vegetation in four classes:</a:t>
            </a:r>
          </a:p>
          <a:p>
            <a:pPr lvl="0"/>
            <a:r>
              <a:rPr/>
              <a:t>Green (wet) herbaceous</a:t>
            </a:r>
          </a:p>
          <a:p>
            <a:pPr lvl="0"/>
            <a:r>
              <a:rPr/>
              <a:t>Dry (brown) herbaceous</a:t>
            </a:r>
          </a:p>
          <a:p>
            <a:pPr lvl="0"/>
            <a:r>
              <a:rPr/>
              <a:t>Green (wet) woody</a:t>
            </a:r>
          </a:p>
          <a:p>
            <a:pPr lvl="0"/>
            <a:r>
              <a:rPr/>
              <a:t>Dry (brown) woody</a:t>
            </a:r>
          </a:p>
        </p:txBody>
      </p:sp>
      <p:pic>
        <p:nvPicPr>
          <p:cNvPr descr="committee-presentation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32400" y="1193800"/>
            <a:ext cx="2882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Sampling cylinders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Wet and dry live vegetation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 calculated average load for herbaceous and woody vegetation: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l</m:t>
                      </m:r>
                      <m:r>
                        <m:t>o</m:t>
                      </m:r>
                      <m:r>
                        <m:t>a</m:t>
                      </m:r>
                      <m:r>
                        <m:t>d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h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p</m:t>
                      </m:r>
                      <m:r>
                        <m:t>c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t>c</m:t>
                      </m:r>
                      <m:r>
                        <m:t>o</m:t>
                      </m:r>
                      <m:r>
                        <m:t>v</m:t>
                      </m:r>
                      <m:r>
                        <m:t>e</m:t>
                      </m:r>
                      <m:r>
                        <m:t>r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ρ</m:t>
                      </m:r>
                      <m:r>
                        <m:rPr>
                          <m:sty m:val="p"/>
                        </m:rPr>
                        <m:t>,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ρ</m:t>
                    </m:r>
                  </m:oMath>
                </a14:m>
                <a:r>
                  <a:rPr/>
                  <a:t> is a bulk density of 8 and 18 Mg/ha/m for herbaceous and shrub components, respectively.</a:t>
                </a:r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 bed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estimated the combined average fuel bed depth of all litter and downed woody debris within the sampling cylinder.</a:t>
            </a:r>
          </a:p>
        </p:txBody>
      </p:sp>
      <p:pic>
        <p:nvPicPr>
          <p:cNvPr descr="committee-presentation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32400" y="1193800"/>
            <a:ext cx="2882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Sampling cylinders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 experiment</a:t>
            </a:r>
          </a:p>
          <a:p>
            <a:pPr lvl="0" indent="-342900" marL="342900">
              <a:buAutoNum type="arabicPeriod"/>
            </a:pPr>
            <a:r>
              <a:rPr/>
              <a:t>Establish plots and transects</a:t>
            </a:r>
          </a:p>
          <a:p>
            <a:pPr lvl="0" indent="-342900" marL="342900">
              <a:buAutoNum type="arabicPeriod"/>
            </a:pPr>
            <a:r>
              <a:rPr/>
              <a:t>Sample sprout heights, regen. density, and fuels</a:t>
            </a:r>
          </a:p>
          <a:p>
            <a:pPr lvl="0" indent="-342900" marL="342900">
              <a:buAutoNum type="arabicPeriod"/>
            </a:pPr>
            <a:r>
              <a:rPr b="1"/>
              <a:t>Model sprout heights, report on regen., model fuels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Frequentist framework</a:t>
            </a:r>
          </a:p>
          <a:p>
            <a:pPr lvl="0"/>
            <a:r>
              <a:rPr/>
              <a:t>Model selection was performed using AIC</a:t>
            </a:r>
          </a:p>
          <a:p>
            <a:pPr lvl="0"/>
            <a:r>
              <a:rPr/>
              <a:t>Treatment and year were </a:t>
            </a:r>
            <a:r>
              <a:rPr b="1"/>
              <a:t>factors</a:t>
            </a:r>
          </a:p>
          <a:p>
            <a:pPr lvl="0"/>
            <a:r>
              <a:rPr/>
              <a:t>Tested various random effects</a:t>
            </a:r>
          </a:p>
          <a:p>
            <a:pPr lvl="0"/>
            <a:r>
              <a:rPr/>
              <a:t>Included fixed effect model for dispersion</a:t>
            </a:r>
          </a:p>
          <a:p>
            <a:pPr lvl="0"/>
            <a:r>
              <a:rPr/>
              <a:t>Model checked using simulated residuals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 report on:</a:t>
            </a:r>
          </a:p>
          <a:p>
            <a:pPr lvl="0"/>
            <a:r>
              <a:rPr/>
              <a:t>Species diameter frequency distributions and</a:t>
            </a:r>
          </a:p>
          <a:p>
            <a:pPr lvl="0"/>
            <a:r>
              <a:rPr/>
              <a:t>Basal area weighted frequency distributions</a:t>
            </a:r>
          </a:p>
          <a:p>
            <a:pPr lvl="0" indent="0" marL="0">
              <a:buNone/>
            </a:pPr>
            <a:r>
              <a:rPr/>
              <a:t>for each treatment.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Bayesian framework</a:t>
                </a:r>
              </a:p>
              <a:p>
                <a:pPr lvl="0"/>
                <a:r>
                  <a:rPr/>
                  <a:t>Separate models for six different fuel classes</a:t>
                </a:r>
              </a:p>
              <a:p>
                <a:pPr lvl="0"/>
                <a:r>
                  <a:rPr/>
                  <a:t>Used </a:t>
                </a:r>
                <a14:m>
                  <m:oMath xmlns:m="http://schemas.openxmlformats.org/officeDocument/2006/math">
                    <m:r>
                      <m:t>g</m:t>
                    </m:r>
                    <m:r>
                      <m:t>a</m:t>
                    </m:r>
                    <m:r>
                      <m:t>m</m:t>
                    </m:r>
                    <m:r>
                      <m:t>m</m:t>
                    </m:r>
                    <m:r>
                      <m:t>a</m:t>
                    </m:r>
                  </m:oMath>
                </a14:m>
                <a:r>
                  <a:rPr/>
                  <a:t> hurdle model: zeros modeled separately as a proportion</a:t>
                </a:r>
              </a:p>
              <a:p>
                <a:pPr lvl="0"/>
                <a:r>
                  <a:rPr/>
                  <a:t>Priors determined from data with support from literature</a:t>
                </a:r>
              </a:p>
              <a:p>
                <a:pPr lvl="0"/>
                <a:r>
                  <a:rPr/>
                  <a:t>Model checked with posterior predictive distribution</a:t>
                </a:r>
              </a:p>
            </p:txBody>
          </p:sp>
        </mc:Choice>
      </mc:AlternateContent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 b="1"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 model</a:t>
            </a:r>
          </a:p>
        </p:txBody>
      </p:sp>
      <p:pic>
        <p:nvPicPr>
          <p:cNvPr descr="committee-presentation_files/figure-pptx/unnamed-chunk-9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193800"/>
            <a:ext cx="8140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height: year 10</a:t>
            </a:r>
          </a:p>
        </p:txBody>
      </p:sp>
      <p:pic>
        <p:nvPicPr>
          <p:cNvPr descr="committee-presentation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193800"/>
            <a:ext cx="6108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193800"/>
            <a:ext cx="4927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basal area</a:t>
            </a:r>
          </a:p>
        </p:txBody>
      </p:sp>
      <p:pic>
        <p:nvPicPr>
          <p:cNvPr descr="committee-presentation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means</a:t>
            </a:r>
          </a:p>
        </p:txBody>
      </p:sp>
      <p:pic>
        <p:nvPicPr>
          <p:cNvPr descr="committee-presentation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193800"/>
            <a:ext cx="554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comparisons</a:t>
            </a:r>
          </a:p>
        </p:txBody>
      </p:sp>
      <p:pic>
        <p:nvPicPr>
          <p:cNvPr descr="committee-presentation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38300" y="1193800"/>
            <a:ext cx="585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 b="1"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to add post-pct to the story</a:t>
            </a:r>
          </a:p>
          <a:p>
            <a:pPr lvl="0"/>
            <a:r>
              <a:rPr/>
              <a:t>Potential questions generated by regen. distributions</a:t>
            </a:r>
          </a:p>
          <a:p>
            <a:pPr lvl="0"/>
            <a:r>
              <a:rPr/>
              <a:t>“Asking questions” of the height model: confidence intervals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 b="1"/>
              <a:t>Your questions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learn more at online at: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https://fisher-j.github.io/multi-age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Thanks again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Multiaged silviculture is an important part of Ecological forest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Diversity of forest structures == Diversity of silvicultural techniques</a:t>
            </a:r>
          </a:p>
          <a:p>
            <a:pPr lvl="0"/>
            <a:r>
              <a:rPr/>
              <a:t>Predominace of even-aged management</a:t>
            </a:r>
          </a:p>
          <a:p>
            <a:pPr lvl="0"/>
            <a:r>
              <a:rPr/>
              <a:t>This work contributes to our understanding of mulitaged stand development</a:t>
            </a:r>
          </a:p>
          <a:p>
            <a:pPr lvl="0"/>
            <a:r>
              <a:rPr/>
              <a:t>Greater understanding -&gt; increased adoption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Suitability of redwood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Timber value</a:t>
            </a:r>
          </a:p>
          <a:p>
            <a:pPr lvl="0"/>
            <a:r>
              <a:rPr/>
              <a:t>Shade tollerance</a:t>
            </a:r>
          </a:p>
          <a:p>
            <a:pPr lvl="0"/>
            <a:r>
              <a:rPr/>
              <a:t>Reliable regneration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Towards fire-informed management in the redwood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Slow adoption of fire-informed management on the North Coast</a:t>
            </a:r>
          </a:p>
          <a:p>
            <a:pPr lvl="0"/>
            <a:r>
              <a:rPr/>
              <a:t>Redwood is a fire-adapted species</a:t>
            </a:r>
          </a:p>
          <a:p>
            <a:pPr lvl="0"/>
            <a:r>
              <a:rPr/>
              <a:t>Historical record shows frequent fire</a:t>
            </a:r>
          </a:p>
          <a:p>
            <a:pPr lvl="0"/>
            <a:r>
              <a:rPr/>
              <a:t>What is the pyrosilvicultural significance of our management actions?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 b="1"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2024-03-04T18:23:55Z</dcterms:created>
  <dcterms:modified xsi:type="dcterms:W3CDTF">2024-03-04T18:23:55Z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date">
    <vt:lpwstr>2024-03-05</vt:lpwstr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